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sldIdLst>
    <p:sldId id="256"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15-Sep-17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15-Sep-17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15-Sep-17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15-Sep-17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15-Sep-17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15-Sep-17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15-Sep-17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15-Sep-17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15-Sep-17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normAutofit/>
          </a:bodyPr>
          <a:lstStyle/>
          <a:p>
            <a:r>
              <a:rPr lang="sr-Latn-RS"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First Risk monitoring document</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Milan 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Second Steering Committee meeting/ 19</a:t>
            </a:r>
            <a:r>
              <a:rPr lang="en-GB" sz="1800" baseline="30000" dirty="0" err="1" smtClean="0">
                <a:solidFill>
                  <a:srgbClr val="002060"/>
                </a:solidFill>
                <a:latin typeface="Book Antiqua" panose="02040602050305030304" pitchFamily="18" charset="0"/>
              </a:rPr>
              <a:t>th</a:t>
            </a:r>
            <a:r>
              <a:rPr lang="sr-Latn-BA" sz="1800" dirty="0" smtClean="0">
                <a:solidFill>
                  <a:srgbClr val="002060"/>
                </a:solidFill>
                <a:latin typeface="Book Antiqua" panose="02040602050305030304" pitchFamily="18" charset="0"/>
              </a:rPr>
              <a:t> September 2017</a:t>
            </a:r>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smtClean="0">
                <a:effectLst/>
                <a:latin typeface="Book Antiqua"/>
                <a:ea typeface="Calibri"/>
                <a:cs typeface="Times New Roman"/>
              </a:rPr>
              <a:t>5</a:t>
            </a:r>
            <a:r>
              <a:rPr lang="en-US" sz="120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pic>
        <p:nvPicPr>
          <p:cNvPr id="16" name="Picture 15" descr="http://rewbc.ni.ac.rs/wp-content/uploads/2016/02/University-NIS.png"/>
          <p:cNvPicPr/>
          <p:nvPr/>
        </p:nvPicPr>
        <p:blipFill>
          <a:blip r:embed="rId4" cstate="print"/>
          <a:srcRect/>
          <a:stretch>
            <a:fillRect/>
          </a:stretch>
        </p:blipFill>
        <p:spPr bwMode="auto">
          <a:xfrm>
            <a:off x="3962400" y="3810000"/>
            <a:ext cx="1143000" cy="1066800"/>
          </a:xfrm>
          <a:prstGeom prst="rect">
            <a:avLst/>
          </a:prstGeom>
          <a:noFill/>
          <a:ln w="9525">
            <a:noFill/>
            <a:miter lim="800000"/>
            <a:headEnd/>
            <a:tailEnd/>
          </a:ln>
        </p:spPr>
      </p:pic>
    </p:spTree>
    <p:extLst>
      <p:ext uri="{BB962C8B-B14F-4D97-AF65-F5344CB8AC3E}">
        <p14:creationId xmlns="" xmlns:p14="http://schemas.microsoft.com/office/powerpoint/2010/main" val="953955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14" name="Table 13"/>
          <p:cNvGraphicFramePr>
            <a:graphicFrameLocks noGrp="1"/>
          </p:cNvGraphicFramePr>
          <p:nvPr/>
        </p:nvGraphicFramePr>
        <p:xfrm>
          <a:off x="228600" y="838200"/>
          <a:ext cx="8610597" cy="5974080"/>
        </p:xfrm>
        <a:graphic>
          <a:graphicData uri="http://schemas.openxmlformats.org/drawingml/2006/table">
            <a:tbl>
              <a:tblPr/>
              <a:tblGrid>
                <a:gridCol w="2362198"/>
                <a:gridCol w="3378200"/>
                <a:gridCol w="2870199"/>
              </a:tblGrid>
              <a:tr h="202391">
                <a:tc>
                  <a:txBody>
                    <a:bodyPr/>
                    <a:lstStyle/>
                    <a:p>
                      <a:pPr>
                        <a:spcAft>
                          <a:spcPts val="0"/>
                        </a:spcAft>
                      </a:pPr>
                      <a:r>
                        <a:rPr lang="en-US" sz="1400" b="1" dirty="0">
                          <a:solidFill>
                            <a:srgbClr val="000000"/>
                          </a:solidFill>
                          <a:latin typeface="Book Antiqua" pitchFamily="18" charset="0"/>
                          <a:ea typeface="Calibri"/>
                          <a:cs typeface="Arial"/>
                        </a:rPr>
                        <a:t>Risk title</a:t>
                      </a:r>
                      <a:endParaRPr lang="en-US" sz="1400" dirty="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spcAft>
                          <a:spcPts val="0"/>
                        </a:spcAft>
                      </a:pPr>
                      <a:r>
                        <a:rPr lang="en-US" sz="1400" b="1">
                          <a:latin typeface="Book Antiqua" pitchFamily="18" charset="0"/>
                          <a:ea typeface="Calibri"/>
                          <a:cs typeface="Arial"/>
                        </a:rPr>
                        <a:t>Staff and student mobilities realization in WB countries</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4007323">
                <a:tc>
                  <a:txBody>
                    <a:bodyPr/>
                    <a:lstStyle/>
                    <a:p>
                      <a:pPr>
                        <a:spcAft>
                          <a:spcPts val="0"/>
                        </a:spcAft>
                      </a:pPr>
                      <a:r>
                        <a:rPr lang="en-US" sz="1400" b="1" dirty="0">
                          <a:solidFill>
                            <a:srgbClr val="000000"/>
                          </a:solidFill>
                          <a:latin typeface="Book Antiqua" pitchFamily="18" charset="0"/>
                          <a:ea typeface="Calibri"/>
                          <a:cs typeface="Arial"/>
                        </a:rPr>
                        <a:t>Description of risk</a:t>
                      </a:r>
                      <a:endParaRPr lang="en-US" sz="1400" dirty="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spcAft>
                          <a:spcPts val="0"/>
                        </a:spcAft>
                      </a:pPr>
                      <a:r>
                        <a:rPr lang="en-US" sz="1400" b="1">
                          <a:solidFill>
                            <a:srgbClr val="000000"/>
                          </a:solidFill>
                          <a:latin typeface="Book Antiqua" pitchFamily="18" charset="0"/>
                          <a:ea typeface="Calibri"/>
                          <a:cs typeface="Arial"/>
                        </a:rPr>
                        <a:t>Probability</a:t>
                      </a:r>
                      <a:endParaRPr lang="en-US" sz="1400">
                        <a:latin typeface="Book Antiqua" pitchFamily="18" charset="0"/>
                        <a:ea typeface="Calibri"/>
                        <a:cs typeface="Times New Roman"/>
                      </a:endParaRPr>
                    </a:p>
                    <a:p>
                      <a:pPr>
                        <a:spcAft>
                          <a:spcPts val="0"/>
                        </a:spcAft>
                      </a:pPr>
                      <a:r>
                        <a:rPr lang="en-US" sz="1400">
                          <a:solidFill>
                            <a:srgbClr val="000000"/>
                          </a:solidFill>
                          <a:latin typeface="Book Antiqua" pitchFamily="18" charset="0"/>
                          <a:ea typeface="Calibri"/>
                          <a:cs typeface="Arial"/>
                        </a:rPr>
                        <a:t>medium</a:t>
                      </a:r>
                      <a:endParaRPr lang="en-US" sz="1400">
                        <a:latin typeface="Book Antiqua" pitchFamily="18" charset="0"/>
                        <a:ea typeface="Calibri"/>
                        <a:cs typeface="Times New Roman"/>
                      </a:endParaRPr>
                    </a:p>
                    <a:p>
                      <a:pPr>
                        <a:spcAft>
                          <a:spcPts val="0"/>
                        </a:spcAft>
                      </a:pPr>
                      <a:r>
                        <a:rPr lang="en-US" sz="1400" b="1">
                          <a:solidFill>
                            <a:srgbClr val="000000"/>
                          </a:solidFill>
                          <a:latin typeface="Book Antiqua" pitchFamily="18" charset="0"/>
                          <a:ea typeface="Calibri"/>
                          <a:cs typeface="Arial"/>
                        </a:rPr>
                        <a:t>Impact</a:t>
                      </a:r>
                      <a:endParaRPr lang="en-US" sz="1400">
                        <a:latin typeface="Book Antiqua" pitchFamily="18" charset="0"/>
                        <a:ea typeface="Calibri"/>
                        <a:cs typeface="Times New Roman"/>
                      </a:endParaRPr>
                    </a:p>
                    <a:p>
                      <a:pPr>
                        <a:spcAft>
                          <a:spcPts val="0"/>
                        </a:spcAft>
                      </a:pPr>
                      <a:r>
                        <a:rPr lang="en-US" sz="1400">
                          <a:solidFill>
                            <a:srgbClr val="000000"/>
                          </a:solidFill>
                          <a:latin typeface="Book Antiqua" pitchFamily="18" charset="0"/>
                          <a:ea typeface="Calibri"/>
                          <a:cs typeface="Arial"/>
                        </a:rPr>
                        <a:t>high</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4676775" algn="l"/>
                        </a:tabLst>
                      </a:pPr>
                      <a:r>
                        <a:rPr lang="en-US" sz="1400">
                          <a:latin typeface="Book Antiqua" pitchFamily="18" charset="0"/>
                          <a:ea typeface="Calibri"/>
                          <a:cs typeface="Calibri"/>
                        </a:rPr>
                        <a:t>„The amount corresponding to </a:t>
                      </a:r>
                      <a:r>
                        <a:rPr lang="en-US" sz="1400" b="1">
                          <a:latin typeface="Book Antiqua" pitchFamily="18" charset="0"/>
                          <a:ea typeface="Calibri"/>
                          <a:cs typeface="Calibri"/>
                        </a:rPr>
                        <a:t>the subsistence costs must be paid in full and directly to the concerned student</a:t>
                      </a:r>
                      <a:r>
                        <a:rPr lang="en-US" sz="1400">
                          <a:latin typeface="Book Antiqua" pitchFamily="18" charset="0"/>
                          <a:ea typeface="Calibri"/>
                          <a:cs typeface="Calibri"/>
                        </a:rPr>
                        <a:t> according to the modality established in the student Grant Agreement. </a:t>
                      </a:r>
                      <a:endParaRPr lang="en-US" sz="1400">
                        <a:latin typeface="Book Antiqua" pitchFamily="18" charset="0"/>
                        <a:ea typeface="Calibri"/>
                        <a:cs typeface="Times New Roman"/>
                      </a:endParaRPr>
                    </a:p>
                    <a:p>
                      <a:pPr algn="just">
                        <a:spcAft>
                          <a:spcPts val="0"/>
                        </a:spcAft>
                      </a:pPr>
                      <a:r>
                        <a:rPr lang="en-US" sz="1400">
                          <a:latin typeface="Book Antiqua" pitchFamily="18" charset="0"/>
                          <a:ea typeface="Calibri"/>
                          <a:cs typeface="Calibri"/>
                        </a:rPr>
                        <a:t>In order to ensure that on the one hand participating </a:t>
                      </a:r>
                      <a:r>
                        <a:rPr lang="en-US" sz="1400" b="1">
                          <a:latin typeface="Book Antiqua" pitchFamily="18" charset="0"/>
                          <a:ea typeface="Calibri"/>
                          <a:cs typeface="Calibri"/>
                        </a:rPr>
                        <a:t>students receive the full amount</a:t>
                      </a:r>
                      <a:r>
                        <a:rPr lang="en-US" sz="1400">
                          <a:latin typeface="Book Antiqua" pitchFamily="18" charset="0"/>
                          <a:ea typeface="Calibri"/>
                          <a:cs typeface="Calibri"/>
                        </a:rPr>
                        <a:t> foreseen for their subsistence costs and on the other hand participating institutions are not confronted with budgetary losses resulting from variations in the exchange rate from or to euros, </a:t>
                      </a:r>
                      <a:r>
                        <a:rPr lang="en-US" sz="1400" b="1">
                          <a:latin typeface="Book Antiqua" pitchFamily="18" charset="0"/>
                          <a:ea typeface="Calibri"/>
                          <a:cs typeface="Calibri"/>
                        </a:rPr>
                        <a:t>consortia are strongly recommended to manage their SMS grants in an account in euros</a:t>
                      </a:r>
                      <a:r>
                        <a:rPr lang="en-US" sz="1400">
                          <a:latin typeface="Book Antiqua" pitchFamily="18" charset="0"/>
                          <a:ea typeface="Calibri"/>
                          <a:cs typeface="Calibri"/>
                        </a:rPr>
                        <a:t>.“</a:t>
                      </a:r>
                      <a:endParaRPr lang="en-US" sz="1400">
                        <a:latin typeface="Book Antiqua" pitchFamily="18" charset="0"/>
                        <a:ea typeface="Calibri"/>
                        <a:cs typeface="Times New Roman"/>
                      </a:endParaRPr>
                    </a:p>
                    <a:p>
                      <a:pPr algn="just">
                        <a:spcAft>
                          <a:spcPts val="0"/>
                        </a:spcAft>
                      </a:pPr>
                      <a:r>
                        <a:rPr lang="en-US" sz="1400">
                          <a:latin typeface="Book Antiqua" pitchFamily="18" charset="0"/>
                          <a:ea typeface="Calibri"/>
                          <a:cs typeface="Calibri"/>
                        </a:rPr>
                        <a:t>According to national legislation in WB countries, SMS scholarships are in taxation regime.</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9238">
                <a:tc>
                  <a:txBody>
                    <a:bodyPr/>
                    <a:lstStyle/>
                    <a:p>
                      <a:pPr>
                        <a:spcAft>
                          <a:spcPts val="0"/>
                        </a:spcAft>
                      </a:pPr>
                      <a:r>
                        <a:rPr lang="en-US" sz="1400" b="1">
                          <a:solidFill>
                            <a:srgbClr val="000000"/>
                          </a:solidFill>
                          <a:latin typeface="Book Antiqua" pitchFamily="18" charset="0"/>
                          <a:ea typeface="Calibri"/>
                          <a:cs typeface="Arial"/>
                        </a:rPr>
                        <a:t>Preventive action</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spcAft>
                          <a:spcPts val="0"/>
                        </a:spcAft>
                      </a:pPr>
                      <a:r>
                        <a:rPr lang="en-US" sz="1400" i="1">
                          <a:solidFill>
                            <a:srgbClr val="000000"/>
                          </a:solidFill>
                          <a:latin typeface="Book Antiqua" pitchFamily="18" charset="0"/>
                          <a:ea typeface="Calibri"/>
                          <a:cs typeface="Arial"/>
                        </a:rPr>
                        <a:t>WB HEIs should address jointly the Ministry of Finance and government explaining discrepancy in scholarship payment between national an EACEA rules</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02391">
                <a:tc>
                  <a:txBody>
                    <a:bodyPr/>
                    <a:lstStyle/>
                    <a:p>
                      <a:pPr>
                        <a:spcAft>
                          <a:spcPts val="0"/>
                        </a:spcAft>
                      </a:pPr>
                      <a:r>
                        <a:rPr lang="en-US" sz="1400" b="1">
                          <a:solidFill>
                            <a:srgbClr val="000000"/>
                          </a:solidFill>
                          <a:latin typeface="Book Antiqua" pitchFamily="18" charset="0"/>
                          <a:ea typeface="Calibri"/>
                          <a:cs typeface="Arial"/>
                        </a:rPr>
                        <a:t>Corrective action</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spcAft>
                          <a:spcPts val="0"/>
                        </a:spcAft>
                      </a:pPr>
                      <a:r>
                        <a:rPr lang="en-US" sz="1400" i="1">
                          <a:solidFill>
                            <a:srgbClr val="000000"/>
                          </a:solidFill>
                          <a:latin typeface="Book Antiqua" pitchFamily="18" charset="0"/>
                          <a:ea typeface="Calibri"/>
                          <a:cs typeface="Arial"/>
                        </a:rPr>
                        <a:t>WB HEIs should apply national legislation to avoid problems</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598857">
                <a:tc>
                  <a:txBody>
                    <a:bodyPr/>
                    <a:lstStyle/>
                    <a:p>
                      <a:pPr>
                        <a:spcAft>
                          <a:spcPts val="0"/>
                        </a:spcAft>
                      </a:pPr>
                      <a:r>
                        <a:rPr lang="en-US" sz="1400" b="1">
                          <a:solidFill>
                            <a:srgbClr val="000000"/>
                          </a:solidFill>
                          <a:latin typeface="Book Antiqua" pitchFamily="18" charset="0"/>
                          <a:ea typeface="Calibri"/>
                          <a:cs typeface="Arial"/>
                        </a:rPr>
                        <a:t>Decision of SC, QAC and Project Coordinator</a:t>
                      </a:r>
                      <a:endParaRPr lang="en-US" sz="1400">
                        <a:latin typeface="Book Antiqua" pitchFamily="18" charset="0"/>
                        <a:ea typeface="Calibri"/>
                        <a:cs typeface="Times New Roman"/>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r>
                        <a:rPr lang="en-US" sz="1400" i="1" dirty="0">
                          <a:solidFill>
                            <a:srgbClr val="000000"/>
                          </a:solidFill>
                          <a:latin typeface="Book Antiqua" pitchFamily="18" charset="0"/>
                          <a:cs typeface="Arial"/>
                        </a:rPr>
                        <a:t>To approach the Erasmus+ CBHE project Knowledge for Resilient Society 573942-2016 (K-FORCE), and jointly address the Ministry of Finance in order to resolve the issue of taxation of Special Mobility Strand scholarships</a:t>
                      </a:r>
                      <a:endParaRPr lang="en-US" sz="1400" dirty="0">
                        <a:latin typeface="Book Antiqua" pitchFamily="18" charset="0"/>
                      </a:endParaRPr>
                    </a:p>
                  </a:txBody>
                  <a:tcPr marL="55084" marR="550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 xmlns:p14="http://schemas.microsoft.com/office/powerpoint/2010/main" val="518287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8" name="Table 7"/>
          <p:cNvGraphicFramePr>
            <a:graphicFrameLocks noGrp="1"/>
          </p:cNvGraphicFramePr>
          <p:nvPr/>
        </p:nvGraphicFramePr>
        <p:xfrm>
          <a:off x="228600" y="914401"/>
          <a:ext cx="8610600" cy="5816416"/>
        </p:xfrm>
        <a:graphic>
          <a:graphicData uri="http://schemas.openxmlformats.org/drawingml/2006/table">
            <a:tbl>
              <a:tblPr/>
              <a:tblGrid>
                <a:gridCol w="2870200"/>
                <a:gridCol w="2870200"/>
                <a:gridCol w="2870200"/>
              </a:tblGrid>
              <a:tr h="249979">
                <a:tc>
                  <a:txBody>
                    <a:bodyPr/>
                    <a:lstStyle/>
                    <a:p>
                      <a:pPr>
                        <a:spcAft>
                          <a:spcPts val="0"/>
                        </a:spcAft>
                      </a:pPr>
                      <a:r>
                        <a:rPr lang="en-US" sz="1400" b="1">
                          <a:solidFill>
                            <a:srgbClr val="000000"/>
                          </a:solidFill>
                          <a:latin typeface="Book Antiqua" pitchFamily="18" charset="0"/>
                          <a:ea typeface="Calibri"/>
                          <a:cs typeface="Arial"/>
                        </a:rPr>
                        <a:t>Risk title</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spcAft>
                          <a:spcPts val="0"/>
                        </a:spcAft>
                      </a:pPr>
                      <a:r>
                        <a:rPr lang="en-US" sz="1400" b="1">
                          <a:latin typeface="Book Antiqua" pitchFamily="18" charset="0"/>
                          <a:ea typeface="Calibri"/>
                          <a:cs typeface="Arial"/>
                        </a:rPr>
                        <a:t>Unfulfilled condition financial plan for second installment</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749779">
                <a:tc>
                  <a:txBody>
                    <a:bodyPr/>
                    <a:lstStyle/>
                    <a:p>
                      <a:pPr>
                        <a:spcAft>
                          <a:spcPts val="0"/>
                        </a:spcAft>
                      </a:pPr>
                      <a:r>
                        <a:rPr lang="en-US" sz="1400" b="1" dirty="0">
                          <a:solidFill>
                            <a:srgbClr val="000000"/>
                          </a:solidFill>
                          <a:latin typeface="Book Antiqua" pitchFamily="18" charset="0"/>
                          <a:ea typeface="Calibri"/>
                          <a:cs typeface="Arial"/>
                        </a:rPr>
                        <a:t>Description of risk</a:t>
                      </a:r>
                      <a:endParaRPr lang="en-US" sz="1400" dirty="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spcAft>
                          <a:spcPts val="0"/>
                        </a:spcAft>
                      </a:pPr>
                      <a:r>
                        <a:rPr lang="en-US" sz="1400" b="1">
                          <a:solidFill>
                            <a:srgbClr val="000000"/>
                          </a:solidFill>
                          <a:latin typeface="Book Antiqua" pitchFamily="18" charset="0"/>
                          <a:ea typeface="Calibri"/>
                          <a:cs typeface="Arial"/>
                        </a:rPr>
                        <a:t>Probability</a:t>
                      </a:r>
                      <a:endParaRPr lang="en-US" sz="1400">
                        <a:latin typeface="Book Antiqua" pitchFamily="18" charset="0"/>
                        <a:ea typeface="Calibri"/>
                        <a:cs typeface="Times New Roman"/>
                      </a:endParaRPr>
                    </a:p>
                    <a:p>
                      <a:pPr>
                        <a:spcAft>
                          <a:spcPts val="0"/>
                        </a:spcAft>
                      </a:pPr>
                      <a:r>
                        <a:rPr lang="en-US" sz="1400">
                          <a:solidFill>
                            <a:srgbClr val="000000"/>
                          </a:solidFill>
                          <a:latin typeface="Book Antiqua" pitchFamily="18" charset="0"/>
                          <a:ea typeface="Calibri"/>
                          <a:cs typeface="Arial"/>
                        </a:rPr>
                        <a:t>high</a:t>
                      </a:r>
                      <a:endParaRPr lang="en-US" sz="1400">
                        <a:latin typeface="Book Antiqua" pitchFamily="18" charset="0"/>
                        <a:ea typeface="Calibri"/>
                        <a:cs typeface="Times New Roman"/>
                      </a:endParaRPr>
                    </a:p>
                    <a:p>
                      <a:pPr>
                        <a:spcAft>
                          <a:spcPts val="0"/>
                        </a:spcAft>
                      </a:pPr>
                      <a:r>
                        <a:rPr lang="en-US" sz="1400" b="1">
                          <a:solidFill>
                            <a:srgbClr val="000000"/>
                          </a:solidFill>
                          <a:latin typeface="Book Antiqua" pitchFamily="18" charset="0"/>
                          <a:ea typeface="Calibri"/>
                          <a:cs typeface="Arial"/>
                        </a:rPr>
                        <a:t>Impact</a:t>
                      </a:r>
                      <a:endParaRPr lang="en-US" sz="1400">
                        <a:latin typeface="Book Antiqua" pitchFamily="18" charset="0"/>
                        <a:ea typeface="Calibri"/>
                        <a:cs typeface="Times New Roman"/>
                      </a:endParaRPr>
                    </a:p>
                    <a:p>
                      <a:pPr>
                        <a:spcAft>
                          <a:spcPts val="0"/>
                        </a:spcAft>
                      </a:pPr>
                      <a:r>
                        <a:rPr lang="en-US" sz="1400">
                          <a:solidFill>
                            <a:srgbClr val="000000"/>
                          </a:solidFill>
                          <a:latin typeface="Book Antiqua" pitchFamily="18" charset="0"/>
                          <a:ea typeface="Calibri"/>
                          <a:cs typeface="Arial"/>
                        </a:rPr>
                        <a:t>high</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r>
                        <a:rPr lang="en-US" sz="1400">
                          <a:solidFill>
                            <a:srgbClr val="000000"/>
                          </a:solidFill>
                          <a:latin typeface="Book Antiqua" pitchFamily="18" charset="0"/>
                          <a:ea typeface="+mn-ea"/>
                          <a:cs typeface="Times New Roman"/>
                        </a:rPr>
                        <a:t>Second payment of </a:t>
                      </a:r>
                      <a:r>
                        <a:rPr lang="en-US" sz="1400" b="1">
                          <a:solidFill>
                            <a:srgbClr val="000000"/>
                          </a:solidFill>
                          <a:latin typeface="Book Antiqua" pitchFamily="18" charset="0"/>
                          <a:ea typeface="+mn-ea"/>
                          <a:cs typeface="Times New Roman"/>
                        </a:rPr>
                        <a:t>40%</a:t>
                      </a:r>
                      <a:r>
                        <a:rPr lang="en-US" sz="1400">
                          <a:solidFill>
                            <a:srgbClr val="000000"/>
                          </a:solidFill>
                          <a:latin typeface="Book Antiqua" pitchFamily="18" charset="0"/>
                          <a:ea typeface="+mn-ea"/>
                          <a:cs typeface="Times New Roman"/>
                        </a:rPr>
                        <a:t> of the maximum amount if:</a:t>
                      </a:r>
                      <a:endParaRPr lang="en-US" sz="1400">
                        <a:latin typeface="Book Antiqua" pitchFamily="18" charset="0"/>
                      </a:endParaRPr>
                    </a:p>
                    <a:p>
                      <a:pPr marL="342900" lvl="0" indent="-342900" algn="just" eaLnBrk="0" hangingPunct="0">
                        <a:buSzPts val="1100"/>
                        <a:buFont typeface="Times New Roman"/>
                        <a:buChar char="•"/>
                        <a:tabLst>
                          <a:tab pos="228600" algn="l"/>
                        </a:tabLst>
                      </a:pPr>
                      <a:r>
                        <a:rPr lang="en-US" sz="1400">
                          <a:solidFill>
                            <a:srgbClr val="000000"/>
                          </a:solidFill>
                          <a:latin typeface="Book Antiqua" pitchFamily="18" charset="0"/>
                          <a:ea typeface="+mn-ea"/>
                          <a:cs typeface="Times New Roman"/>
                        </a:rPr>
                        <a:t>at least </a:t>
                      </a:r>
                      <a:r>
                        <a:rPr lang="en-US" sz="1400" b="1">
                          <a:solidFill>
                            <a:srgbClr val="000000"/>
                          </a:solidFill>
                          <a:latin typeface="Book Antiqua" pitchFamily="18" charset="0"/>
                          <a:ea typeface="+mn-ea"/>
                          <a:cs typeface="Times New Roman"/>
                        </a:rPr>
                        <a:t>70%</a:t>
                      </a:r>
                      <a:r>
                        <a:rPr lang="en-US" sz="1400">
                          <a:solidFill>
                            <a:srgbClr val="000000"/>
                          </a:solidFill>
                          <a:latin typeface="Book Antiqua" pitchFamily="18" charset="0"/>
                          <a:ea typeface="+mn-ea"/>
                          <a:cs typeface="Times New Roman"/>
                        </a:rPr>
                        <a:t> of the previous pre-financing installment is spent</a:t>
                      </a:r>
                      <a:endParaRPr lang="en-US" sz="1400">
                        <a:latin typeface="Book Antiqua" pitchFamily="18" charset="0"/>
                      </a:endParaRPr>
                    </a:p>
                    <a:p>
                      <a:pPr marL="342900" lvl="0" indent="-342900" algn="just" eaLnBrk="0" hangingPunct="0">
                        <a:buSzPts val="1100"/>
                        <a:buFont typeface="Times New Roman"/>
                        <a:buChar char="•"/>
                        <a:tabLst>
                          <a:tab pos="228600" algn="l"/>
                        </a:tabLst>
                      </a:pPr>
                      <a:r>
                        <a:rPr lang="en-US" sz="1400">
                          <a:solidFill>
                            <a:srgbClr val="000000"/>
                          </a:solidFill>
                          <a:latin typeface="Book Antiqua" pitchFamily="18" charset="0"/>
                          <a:ea typeface="+mn-ea"/>
                          <a:cs typeface="Times New Roman"/>
                        </a:rPr>
                        <a:t>the statement of costs incurred and the request for payment is sent to EACEA</a:t>
                      </a:r>
                      <a:endParaRPr lang="en-US" sz="1400">
                        <a:latin typeface="Book Antiqua" pitchFamily="18" charset="0"/>
                      </a:endParaRPr>
                    </a:p>
                    <a:p>
                      <a:pPr marL="342900" lvl="0" indent="-342900" algn="just" eaLnBrk="0" hangingPunct="0">
                        <a:buSzPts val="1100"/>
                        <a:buFont typeface="Times New Roman"/>
                        <a:buChar char="•"/>
                        <a:tabLst>
                          <a:tab pos="228600" algn="l"/>
                        </a:tabLst>
                      </a:pPr>
                      <a:r>
                        <a:rPr lang="en-US" sz="1400">
                          <a:solidFill>
                            <a:srgbClr val="000000"/>
                          </a:solidFill>
                          <a:latin typeface="Book Antiqua" pitchFamily="18" charset="0"/>
                          <a:ea typeface="+mn-ea"/>
                          <a:cs typeface="Times New Roman"/>
                        </a:rPr>
                        <a:t>the progress report on the implementation of the Action (Intermediate report) is sent to EACEA</a:t>
                      </a:r>
                      <a:endParaRPr lang="en-US" sz="1400">
                        <a:latin typeface="Book Antiqua" pitchFamily="18"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939">
                <a:tc>
                  <a:txBody>
                    <a:bodyPr/>
                    <a:lstStyle/>
                    <a:p>
                      <a:pPr>
                        <a:spcAft>
                          <a:spcPts val="0"/>
                        </a:spcAft>
                      </a:pPr>
                      <a:r>
                        <a:rPr lang="en-US" sz="1400" b="1">
                          <a:solidFill>
                            <a:srgbClr val="000000"/>
                          </a:solidFill>
                          <a:latin typeface="Book Antiqua" pitchFamily="18" charset="0"/>
                          <a:ea typeface="Calibri"/>
                          <a:cs typeface="Arial"/>
                        </a:rPr>
                        <a:t>Preventive action</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spcAft>
                          <a:spcPts val="0"/>
                        </a:spcAft>
                      </a:pPr>
                      <a:r>
                        <a:rPr lang="en-US" sz="1400" i="1">
                          <a:solidFill>
                            <a:srgbClr val="000000"/>
                          </a:solidFill>
                          <a:latin typeface="Book Antiqua" pitchFamily="18" charset="0"/>
                          <a:ea typeface="Calibri"/>
                          <a:cs typeface="Arial"/>
                        </a:rPr>
                        <a:t>Suggest partners to respect the planned deadlines for project activities and to prepare financial documentation on time after finished activities or achieved deliverables. </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999919">
                <a:tc>
                  <a:txBody>
                    <a:bodyPr/>
                    <a:lstStyle/>
                    <a:p>
                      <a:pPr>
                        <a:spcAft>
                          <a:spcPts val="0"/>
                        </a:spcAft>
                      </a:pPr>
                      <a:r>
                        <a:rPr lang="en-US" sz="1400" b="1">
                          <a:solidFill>
                            <a:srgbClr val="000000"/>
                          </a:solidFill>
                          <a:latin typeface="Book Antiqua" pitchFamily="18" charset="0"/>
                          <a:ea typeface="Calibri"/>
                          <a:cs typeface="Arial"/>
                        </a:rPr>
                        <a:t>Corrective action</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spcAft>
                          <a:spcPts val="0"/>
                        </a:spcAft>
                      </a:pPr>
                      <a:r>
                        <a:rPr lang="en-US" sz="1400" i="1">
                          <a:solidFill>
                            <a:srgbClr val="000000"/>
                          </a:solidFill>
                          <a:latin typeface="Book Antiqua" pitchFamily="18" charset="0"/>
                          <a:ea typeface="Calibri"/>
                          <a:cs typeface="Arial"/>
                        </a:rPr>
                        <a:t>Make consultation with the Project Coordinator and legal representatives from own HEI to fulfill the condition for second installment as soon as possible not to cause delaying of project activities. </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041582">
                <a:tc>
                  <a:txBody>
                    <a:bodyPr/>
                    <a:lstStyle/>
                    <a:p>
                      <a:pPr>
                        <a:spcAft>
                          <a:spcPts val="0"/>
                        </a:spcAft>
                      </a:pPr>
                      <a:r>
                        <a:rPr lang="en-US" sz="1400" b="1">
                          <a:solidFill>
                            <a:srgbClr val="000000"/>
                          </a:solidFill>
                          <a:latin typeface="Book Antiqua" pitchFamily="18" charset="0"/>
                          <a:ea typeface="Calibri"/>
                          <a:cs typeface="Arial"/>
                        </a:rPr>
                        <a:t>Decision of SC, QAC and Project Coordinator</a:t>
                      </a:r>
                      <a:endParaRPr lang="en-US" sz="1400">
                        <a:latin typeface="Book Antiqua" pitchFamily="18" charset="0"/>
                        <a:ea typeface="Calibri"/>
                        <a:cs typeface="Times New Roman"/>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just"/>
                      <a:r>
                        <a:rPr lang="en-US" sz="1400" i="1" dirty="0">
                          <a:solidFill>
                            <a:srgbClr val="000000"/>
                          </a:solidFill>
                          <a:latin typeface="Book Antiqua" pitchFamily="18" charset="0"/>
                          <a:cs typeface="Arial"/>
                        </a:rPr>
                        <a:t>Contact persons of </a:t>
                      </a:r>
                      <a:r>
                        <a:rPr lang="en-US" sz="1400" i="1" dirty="0" err="1">
                          <a:solidFill>
                            <a:srgbClr val="000000"/>
                          </a:solidFill>
                          <a:latin typeface="Book Antiqua" pitchFamily="18" charset="0"/>
                          <a:cs typeface="Arial"/>
                        </a:rPr>
                        <a:t>NatRisk</a:t>
                      </a:r>
                      <a:r>
                        <a:rPr lang="en-US" sz="1400" i="1" dirty="0">
                          <a:solidFill>
                            <a:srgbClr val="000000"/>
                          </a:solidFill>
                          <a:latin typeface="Book Antiqua" pitchFamily="18" charset="0"/>
                          <a:cs typeface="Arial"/>
                        </a:rPr>
                        <a:t> partner HEIs who have problems in realization of financial plan must contact the Project Coordinator and try to solve problems. They must also contact HEI legal representatives to improve preparing financial documentation. WB HEIs must realize project activity that is out of foreseen deadline. </a:t>
                      </a:r>
                      <a:endParaRPr lang="en-US" sz="1400" dirty="0">
                        <a:latin typeface="Book Antiqua" pitchFamily="18"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 xmlns:p14="http://schemas.microsoft.com/office/powerpoint/2010/main" val="51828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450</Words>
  <Application>Microsoft Office PowerPoint</Application>
  <PresentationFormat>On-screen Show (4:3)</PresentationFormat>
  <Paragraphs>45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Development of master curricula for natural disasters risk management in Western Balkan countries</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43</cp:revision>
  <dcterms:created xsi:type="dcterms:W3CDTF">2006-08-16T00:00:00Z</dcterms:created>
  <dcterms:modified xsi:type="dcterms:W3CDTF">2017-09-15T21:33:02Z</dcterms:modified>
</cp:coreProperties>
</file>